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1" r:id="rId3"/>
    <p:sldId id="290" r:id="rId4"/>
    <p:sldId id="292" r:id="rId5"/>
    <p:sldId id="304" r:id="rId6"/>
    <p:sldId id="300" r:id="rId7"/>
    <p:sldId id="291" r:id="rId8"/>
    <p:sldId id="257" r:id="rId9"/>
    <p:sldId id="258" r:id="rId10"/>
    <p:sldId id="276" r:id="rId11"/>
    <p:sldId id="277" r:id="rId12"/>
    <p:sldId id="278" r:id="rId13"/>
    <p:sldId id="279" r:id="rId14"/>
    <p:sldId id="303" r:id="rId15"/>
    <p:sldId id="280" r:id="rId16"/>
    <p:sldId id="281" r:id="rId17"/>
    <p:sldId id="282" r:id="rId18"/>
    <p:sldId id="293" r:id="rId19"/>
    <p:sldId id="263" r:id="rId20"/>
    <p:sldId id="264" r:id="rId21"/>
    <p:sldId id="265" r:id="rId22"/>
    <p:sldId id="294" r:id="rId23"/>
    <p:sldId id="259" r:id="rId24"/>
    <p:sldId id="260" r:id="rId25"/>
    <p:sldId id="295" r:id="rId26"/>
    <p:sldId id="261" r:id="rId27"/>
    <p:sldId id="262" r:id="rId28"/>
    <p:sldId id="296" r:id="rId29"/>
    <p:sldId id="267" r:id="rId30"/>
    <p:sldId id="302" r:id="rId31"/>
    <p:sldId id="268" r:id="rId32"/>
    <p:sldId id="287" r:id="rId33"/>
    <p:sldId id="297" r:id="rId34"/>
    <p:sldId id="270" r:id="rId35"/>
    <p:sldId id="305" r:id="rId36"/>
    <p:sldId id="274" r:id="rId37"/>
    <p:sldId id="298" r:id="rId38"/>
    <p:sldId id="273" r:id="rId39"/>
    <p:sldId id="286" r:id="rId40"/>
    <p:sldId id="271" r:id="rId41"/>
    <p:sldId id="285" r:id="rId42"/>
    <p:sldId id="289" r:id="rId43"/>
    <p:sldId id="283" r:id="rId44"/>
    <p:sldId id="284" r:id="rId45"/>
    <p:sldId id="288" r:id="rId46"/>
    <p:sldId id="29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sa Prince" initials="LP" lastIdx="1" clrIdx="0">
    <p:extLst>
      <p:ext uri="{19B8F6BF-5375-455C-9EA6-DF929625EA0E}">
        <p15:presenceInfo xmlns:p15="http://schemas.microsoft.com/office/powerpoint/2012/main" userId="Lyssa Pri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D4D4"/>
    <a:srgbClr val="DB6FF9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/>
    <p:restoredTop sz="85185"/>
  </p:normalViewPr>
  <p:slideViewPr>
    <p:cSldViewPr snapToGrid="0" snapToObjects="1">
      <p:cViewPr varScale="1">
        <p:scale>
          <a:sx n="97" d="100"/>
          <a:sy n="97" d="100"/>
        </p:scale>
        <p:origin x="564" y="84"/>
      </p:cViewPr>
      <p:guideLst/>
    </p:cSldViewPr>
  </p:slideViewPr>
  <p:outlineViewPr>
    <p:cViewPr>
      <p:scale>
        <a:sx n="33" d="100"/>
        <a:sy n="33" d="100"/>
      </p:scale>
      <p:origin x="0" y="-4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1A275-2497-784E-A48E-45FA37760190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6299-E445-6945-8825-0A7A43BB3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2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8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  <a:p>
            <a:r>
              <a:rPr lang="en-US" dirty="0"/>
              <a:t>To download: https://github.com/ThePacielloGroup/CCAe/releases/latest (or Google Color Contrast Analyzer Paciello Group)</a:t>
            </a:r>
          </a:p>
          <a:p>
            <a:r>
              <a:rPr lang="en-US" dirty="0"/>
              <a:t>	In GitHub, click on the setup exe</a:t>
            </a:r>
          </a:p>
          <a:p>
            <a:r>
              <a:rPr lang="en-US" dirty="0"/>
              <a:t>Tips: Use the eye dropper tool &gt; click on a color to see exact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1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  <a:p>
            <a:r>
              <a:rPr lang="en-US" dirty="0"/>
              <a:t>Word Online: Graphs don’t work. Use Color Analyzer to confirm that there is not enough contrast between the lines.</a:t>
            </a:r>
          </a:p>
          <a:p>
            <a:endParaRPr lang="en-US" dirty="0"/>
          </a:p>
          <a:p>
            <a:r>
              <a:rPr lang="en-US" dirty="0"/>
              <a:t>Word 2016: Options:</a:t>
            </a:r>
          </a:p>
          <a:p>
            <a:r>
              <a:rPr lang="en-US" dirty="0"/>
              <a:t>Labels: Click + to the right of chart &gt; hover mouse over choices to see preview &gt; click to select (Example: Turn on chart title!)</a:t>
            </a:r>
          </a:p>
          <a:p>
            <a:r>
              <a:rPr lang="en-US" dirty="0"/>
              <a:t>Shapes: Right click line &gt; Format Data Series &gt; paint can &gt; Marker &gt; Marker Options &gt; Built-in &gt; Type and size, select appropriate</a:t>
            </a:r>
          </a:p>
          <a:p>
            <a:r>
              <a:rPr lang="en-US" dirty="0"/>
              <a:t>Colors: Right click line &gt; Format Data Series &gt; paint can &gt; Line &gt; Color, select appropriate (Use CCA software to text for WCAG compliance)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4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6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  <a:p>
            <a:r>
              <a:rPr lang="en-US" dirty="0"/>
              <a:t>What version Office will our training students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4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6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1200" dirty="0"/>
              <a:t>Online Word: left click image, go to Picture ribbon &gt; Alt Text &gt; Type alt text into Description field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In Word 2013 and 2016 you access the alt text options through the Application Menu (right click) &gt; Format Picture (left click) &gt; Layout and Properties (Shift+F10, O, Shift Tab, Right Arrow to Layout and Properties, Tab to Description)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After</a:t>
            </a:r>
            <a:r>
              <a:rPr lang="en-US" sz="1200" dirty="0"/>
              <a:t> Word 2016 you access the alt text options through the Application Menu (right click) &gt; Edit Alt text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31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4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6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3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9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33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In online Word, you access list options through Home Tab &gt; Bullets icon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In desktop Word, you access list options through Home Tab &gt; Paragraph Menu &gt; Bullets, Numbering, or Multilevel List (Alt, H, U = Bullets, Alt, H, N = Numbering, Alt, H, M = Multilevel List)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7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61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53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6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table, encourage them to put something in top left cell, like “Type of Tornadoes”</a:t>
            </a:r>
          </a:p>
          <a:p>
            <a:r>
              <a:rPr lang="en-US" dirty="0"/>
              <a:t>Online Word:</a:t>
            </a:r>
          </a:p>
          <a:p>
            <a:r>
              <a:rPr lang="en-US" sz="1200" dirty="0"/>
              <a:t>Left click any cell, go to Table ribbon &gt; Style Options. </a:t>
            </a:r>
            <a:r>
              <a:rPr lang="en-US" sz="1200"/>
              <a:t>Select Header Row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Desktop Word:</a:t>
            </a:r>
          </a:p>
          <a:p>
            <a:r>
              <a:rPr lang="en-US" dirty="0"/>
              <a:t>Right click a cell in top row to get to Table Properties</a:t>
            </a:r>
          </a:p>
          <a:p>
            <a:r>
              <a:rPr lang="en-US" dirty="0"/>
              <a:t>Under table’s Design ribbon, choose a nice Table Style with high contrast borders</a:t>
            </a:r>
          </a:p>
          <a:p>
            <a:r>
              <a:rPr lang="en-US" dirty="0"/>
              <a:t>Make header row bolded for pop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9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0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47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5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79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04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0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  <a:p>
            <a:r>
              <a:rPr lang="en-US" dirty="0"/>
              <a:t>Word Online: Graphs don’t work. Use Color Analyzer to confirm that there is not enough contrast between the lines.</a:t>
            </a:r>
          </a:p>
          <a:p>
            <a:endParaRPr lang="en-US" dirty="0"/>
          </a:p>
          <a:p>
            <a:r>
              <a:rPr lang="en-US" dirty="0"/>
              <a:t>Word 2016: Options:</a:t>
            </a:r>
          </a:p>
          <a:p>
            <a:r>
              <a:rPr lang="en-US" dirty="0"/>
              <a:t>Labels: Click + to the right of chart &gt; hover mouse over choices to see preview &gt; click to select (Example: Turn on chart title!)</a:t>
            </a:r>
          </a:p>
          <a:p>
            <a:r>
              <a:rPr lang="en-US" dirty="0"/>
              <a:t>Shapes: Right click line &gt; Format Data Series &gt; paint can &gt; Marker &gt; Marker Options &gt; Built-in &gt; Type and size, select appropriate</a:t>
            </a:r>
          </a:p>
          <a:p>
            <a:r>
              <a:rPr lang="en-US" dirty="0"/>
              <a:t>Colors: Right click line &gt; Format Data Series &gt; paint can &gt; Line &gt; Color, select appropriate (Use CCA software to text for WCAG compliance)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8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1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E6299-E445-6945-8825-0A7A43BB3D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1524000"/>
            <a:ext cx="11988800" cy="3767328"/>
          </a:xfrm>
        </p:spPr>
        <p:txBody>
          <a:bodyPr/>
          <a:lstStyle>
            <a:lvl1pPr marL="0" indent="0" algn="ctr"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7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14400"/>
            <a:ext cx="10871200" cy="959416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57400"/>
            <a:ext cx="11785600" cy="3886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5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image,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200" y="918042"/>
            <a:ext cx="10871200" cy="959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57400"/>
            <a:ext cx="11785600" cy="3733800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5791200"/>
            <a:ext cx="4876800" cy="304800"/>
          </a:xfrm>
        </p:spPr>
        <p:txBody>
          <a:bodyPr/>
          <a:lstStyle>
            <a:lvl1pPr marL="0" indent="0" algn="ctr">
              <a:buNone/>
              <a:defRPr sz="750"/>
            </a:lvl1pPr>
            <a:lvl2pPr marL="240030" indent="0">
              <a:buNone/>
              <a:defRPr/>
            </a:lvl2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200" y="755726"/>
            <a:ext cx="10871200" cy="959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66460"/>
            <a:ext cx="11785600" cy="2057400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03200" y="3934695"/>
            <a:ext cx="5791200" cy="2057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7600" y="3934695"/>
            <a:ext cx="5791200" cy="2057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51054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5029200"/>
            <a:ext cx="10058400" cy="27432"/>
          </a:xfrm>
          <a:prstGeom prst="rect">
            <a:avLst/>
          </a:prstGeom>
          <a:solidFill>
            <a:srgbClr val="06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931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0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0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46539" y="682559"/>
            <a:ext cx="9714807" cy="278606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421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0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/>
          <a:lstStyle/>
          <a:p>
            <a:fld id="{2C1C807A-0998-475D-9D1B-A539C0BB057A}" type="datetimeFigureOut">
              <a:rPr lang="en-US" smtClean="0"/>
              <a:t>7/24/2019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2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6560951-A75D-400A-806A-61982FF364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EAT's logo with title: New England Assistive Technology, an Oak Hill Center.">
            <a:extLst>
              <a:ext uri="{FF2B5EF4-FFF2-40B4-BE49-F238E27FC236}">
                <a16:creationId xmlns:a16="http://schemas.microsoft.com/office/drawing/2014/main" id="{EB26B4D3-87E1-4D04-8118-9483413FC42D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"/>
            <a:ext cx="1813560" cy="11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onnecticut Tech Act Project logo">
            <a:extLst>
              <a:ext uri="{FF2B5EF4-FFF2-40B4-BE49-F238E27FC236}">
                <a16:creationId xmlns:a16="http://schemas.microsoft.com/office/drawing/2014/main" id="{C75F8732-4F8C-4F31-AFA2-2E773A667F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56" y="105473"/>
            <a:ext cx="2384044" cy="11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5" r:id="rId5"/>
    <p:sldLayoutId id="2147483667" r:id="rId6"/>
    <p:sldLayoutId id="2147483668" r:id="rId7"/>
    <p:sldLayoutId id="2147483671" r:id="rId8"/>
    <p:sldLayoutId id="2147483674" r:id="rId9"/>
    <p:sldLayoutId id="2147483679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PacielloGroup/CCAe/releases/late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ssistivetechnology.oakhillct.org/download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istivetechnology.oakhillct.org/digital-accessibility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t3center.net/repository/ICTCo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standards/wcag/checklist" TargetMode="External"/><Relationship Id="rId2" Type="http://schemas.openxmlformats.org/officeDocument/2006/relationships/hyperlink" Target="https://www.w3.org/WA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77CC-A61E-184F-8F65-2A13BF485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547379"/>
            <a:ext cx="10058400" cy="3763241"/>
          </a:xfrm>
        </p:spPr>
        <p:txBody>
          <a:bodyPr/>
          <a:lstStyle/>
          <a:p>
            <a:r>
              <a:rPr lang="en-US" sz="4800" b="1" dirty="0"/>
              <a:t>Information and Communication Technology: </a:t>
            </a:r>
            <a:br>
              <a:rPr lang="en-US" sz="4800" b="1" dirty="0"/>
            </a:br>
            <a:r>
              <a:rPr lang="en-US" sz="4800" dirty="0"/>
              <a:t>A Hands-On Introduction to Making Word and PDFs Accessible</a:t>
            </a:r>
          </a:p>
        </p:txBody>
      </p:sp>
      <p:sp>
        <p:nvSpPr>
          <p:cNvPr id="3" name="Subtitle 2" hidden="1">
            <a:extLst>
              <a:ext uri="{FF2B5EF4-FFF2-40B4-BE49-F238E27FC236}">
                <a16:creationId xmlns:a16="http://schemas.microsoft.com/office/drawing/2014/main" id="{CC54D45E-D6BC-3147-9F8D-DBAC965DF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1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6511-F98A-0A45-AA51-E8F35357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Color Conveying Meaning</a:t>
            </a:r>
          </a:p>
        </p:txBody>
      </p:sp>
      <p:pic>
        <p:nvPicPr>
          <p:cNvPr id="5" name="Content Placeholder 4" descr="Line chart with three lines, one blue, one red and one green. No markers on lines.">
            <a:extLst>
              <a:ext uri="{FF2B5EF4-FFF2-40B4-BE49-F238E27FC236}">
                <a16:creationId xmlns:a16="http://schemas.microsoft.com/office/drawing/2014/main" id="{31C90FBA-411F-FC4E-A926-77E3294D7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54130"/>
            <a:ext cx="11785600" cy="3692740"/>
          </a:xfrm>
        </p:spPr>
      </p:pic>
    </p:spTree>
    <p:extLst>
      <p:ext uri="{BB962C8B-B14F-4D97-AF65-F5344CB8AC3E}">
        <p14:creationId xmlns:p14="http://schemas.microsoft.com/office/powerpoint/2010/main" val="155234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B9B5-6DE5-4A40-9A6F-DFF99046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Color Conveying Meaning, 2</a:t>
            </a:r>
          </a:p>
        </p:txBody>
      </p:sp>
      <p:pic>
        <p:nvPicPr>
          <p:cNvPr id="5" name="Content Placeholder 4" descr="Same line chart as in last slide, but now in black and white. Lines all basically the same.">
            <a:extLst>
              <a:ext uri="{FF2B5EF4-FFF2-40B4-BE49-F238E27FC236}">
                <a16:creationId xmlns:a16="http://schemas.microsoft.com/office/drawing/2014/main" id="{41C0A084-899E-6B4E-A1FD-10BCCA169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54130"/>
            <a:ext cx="11785600" cy="3692740"/>
          </a:xfrm>
        </p:spPr>
      </p:pic>
    </p:spTree>
    <p:extLst>
      <p:ext uri="{BB962C8B-B14F-4D97-AF65-F5344CB8AC3E}">
        <p14:creationId xmlns:p14="http://schemas.microsoft.com/office/powerpoint/2010/main" val="254920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347F-0DA2-824A-B12A-0A987ADF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Color Conveying Meaning, 3</a:t>
            </a:r>
          </a:p>
        </p:txBody>
      </p:sp>
      <p:pic>
        <p:nvPicPr>
          <p:cNvPr id="5" name="Content Placeholder 4" descr="Same line chart, in color again, but now the blue line has triangles, the green line has squares, and the red line has diamonds. These shapes help distinguish the lines.">
            <a:extLst>
              <a:ext uri="{FF2B5EF4-FFF2-40B4-BE49-F238E27FC236}">
                <a16:creationId xmlns:a16="http://schemas.microsoft.com/office/drawing/2014/main" id="{23586777-E4B5-5C4C-86F3-3D7DFB095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54130"/>
            <a:ext cx="11785600" cy="3692740"/>
          </a:xfrm>
        </p:spPr>
      </p:pic>
    </p:spTree>
    <p:extLst>
      <p:ext uri="{BB962C8B-B14F-4D97-AF65-F5344CB8AC3E}">
        <p14:creationId xmlns:p14="http://schemas.microsoft.com/office/powerpoint/2010/main" val="174831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6D34-D6FD-D746-A270-7DAADBED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Color Conveying Meaning, 4</a:t>
            </a:r>
          </a:p>
        </p:txBody>
      </p:sp>
      <p:pic>
        <p:nvPicPr>
          <p:cNvPr id="5" name="Content Placeholder 4" descr="Same chart as in last slide, now in black and white. The lines are still distinguishable by shapes.">
            <a:extLst>
              <a:ext uri="{FF2B5EF4-FFF2-40B4-BE49-F238E27FC236}">
                <a16:creationId xmlns:a16="http://schemas.microsoft.com/office/drawing/2014/main" id="{FF0D6098-571E-CE4F-B966-717686C4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54130"/>
            <a:ext cx="11785600" cy="3692740"/>
          </a:xfrm>
        </p:spPr>
      </p:pic>
    </p:spTree>
    <p:extLst>
      <p:ext uri="{BB962C8B-B14F-4D97-AF65-F5344CB8AC3E}">
        <p14:creationId xmlns:p14="http://schemas.microsoft.com/office/powerpoint/2010/main" val="13603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47DE-779D-4D56-9121-27072B85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to Make Desktop Word Tables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2A40-491F-4262-B2EE-FF2160809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Labels: Click + to the right of chart &gt; hover mouse over choices to see preview &gt; click to select </a:t>
            </a:r>
          </a:p>
          <a:p>
            <a:pPr>
              <a:lnSpc>
                <a:spcPct val="200000"/>
              </a:lnSpc>
            </a:pPr>
            <a:r>
              <a:rPr lang="en-US" dirty="0"/>
              <a:t>Shapes: Right click line &gt; Format Data Series &gt; paint can (Fill &amp; Line) &gt; Marker &gt; Marker Options &gt; Built-in &gt; Type and size, select appropriate</a:t>
            </a:r>
          </a:p>
          <a:p>
            <a:pPr>
              <a:lnSpc>
                <a:spcPct val="200000"/>
              </a:lnSpc>
            </a:pPr>
            <a:r>
              <a:rPr lang="en-US" dirty="0"/>
              <a:t>Colors: Right click line &gt; Format Data Series &gt; paint can &gt; Line &gt; Color, select appropriate (Use Color Contrast Analyzer software to text for WCAG compliance, see slide 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4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9756-4D76-8643-98B8-F340F8A1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08079"/>
            <a:ext cx="10871200" cy="959416"/>
          </a:xfrm>
        </p:spPr>
        <p:txBody>
          <a:bodyPr/>
          <a:lstStyle/>
          <a:p>
            <a:r>
              <a:rPr lang="en-US" dirty="0"/>
              <a:t>Color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D6EE-DF14-5540-A980-34F06D49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72296"/>
            <a:ext cx="11785600" cy="4016208"/>
          </a:xfrm>
        </p:spPr>
        <p:txBody>
          <a:bodyPr>
            <a:normAutofit/>
          </a:bodyPr>
          <a:lstStyle/>
          <a:p>
            <a:r>
              <a:rPr lang="en-US" sz="3200" dirty="0"/>
              <a:t>Color contrast is the difference in perceived brightness between two colors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Terms typically used are foreground and background</a:t>
            </a:r>
          </a:p>
          <a:p>
            <a:r>
              <a:rPr lang="en-US" sz="3200" dirty="0"/>
              <a:t>The minimum color contrast is 4.5:1</a:t>
            </a:r>
            <a:endParaRPr lang="en-US" sz="8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4953-8D69-244D-84AB-2C1588BB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9F1B-7EA8-F746-B3F7-DA53735C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057400"/>
            <a:ext cx="11785600" cy="42952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21:1</a:t>
            </a:r>
          </a:p>
          <a:p>
            <a:pPr marL="0" indent="0">
              <a:buNone/>
            </a:pPr>
            <a:r>
              <a:rPr lang="en-US" sz="5100" dirty="0"/>
              <a:t>The quick brown fox jumps over the lazy dog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4.5:1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767676"/>
                </a:solidFill>
              </a:rPr>
              <a:t>The quick brown fox jumps over the lazy dog</a:t>
            </a:r>
          </a:p>
          <a:p>
            <a:pPr marL="0" indent="0">
              <a:buNone/>
            </a:pPr>
            <a:endParaRPr lang="en-US" sz="5100" dirty="0">
              <a:solidFill>
                <a:srgbClr val="767676"/>
              </a:solidFill>
            </a:endParaRPr>
          </a:p>
          <a:p>
            <a:pPr marL="0" indent="0">
              <a:buNone/>
            </a:pPr>
            <a:r>
              <a:rPr lang="en-US" sz="5100" dirty="0"/>
              <a:t>2.8:1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DB6FF9"/>
                </a:solidFill>
              </a:rPr>
              <a:t>The quick brown fox jumps over the lazy dog</a:t>
            </a:r>
          </a:p>
          <a:p>
            <a:pPr marL="0" indent="0">
              <a:buNone/>
            </a:pPr>
            <a:endParaRPr lang="en-US" sz="5100" dirty="0">
              <a:solidFill>
                <a:srgbClr val="DB6FF9"/>
              </a:solidFill>
            </a:endParaRPr>
          </a:p>
          <a:p>
            <a:pPr marL="0" indent="0">
              <a:buNone/>
            </a:pPr>
            <a:r>
              <a:rPr lang="en-US" sz="5100" dirty="0"/>
              <a:t>1.5:1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D4D4D4"/>
                </a:solidFill>
              </a:rPr>
              <a:t>The quick brown fox jumps over the lazy dog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9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DDDA-D4CB-9A4E-AD33-422A2592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Contrast Tools and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FB394-D978-E64C-A794-BCF25772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hlinkClick r:id="rId3"/>
              </a:rPr>
              <a:t>The Paciello Group – Colour Contrast Analyzer</a:t>
            </a:r>
            <a:endParaRPr lang="en-US" sz="3200" dirty="0"/>
          </a:p>
          <a:p>
            <a:r>
              <a:rPr lang="en-US" sz="3600" dirty="0"/>
              <a:t>Logos are exempt from color contrast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561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DE69-AA4E-4C27-888A-AD02AB29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Color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10236-A851-4DDF-A344-BF698F69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5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2309-A7AC-734C-8A2E-0AE6117E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and Text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D1C7-6E5A-DE4A-90F9-12F0089B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Alternative text provides a non-visual means of representing the content or function of an image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Alternative text should be present for anything that conveys information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Microsoft Word, the following are considered elements that can hold alt text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pictures, illustrations, images of text, shapes, charts, SmartArt, embedded objects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Alt Text needs to be concise and meaningful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Online Word: left click image, go to Picture ribbon &gt; Alt Text &gt; Type alt text into Description field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Word 2013 and 2016 you access the alt text options through the Application Menu (right click) &gt; Format Picture (left click) &gt; Layout and Properties (Shift+F10, O, Shift Tab, Right Arrow to Layout and Properties, Tab to Description)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After</a:t>
            </a:r>
            <a:r>
              <a:rPr lang="en-US" sz="2000" dirty="0"/>
              <a:t> Word 2016 you access the alt text options through the Application Menu (right click) &gt; Edit Alt text</a:t>
            </a:r>
            <a:endParaRPr lang="en-US" sz="16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84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2D6A-F54D-4021-B64F-29568424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Read Along…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DF8D-54DF-46B3-86D5-D3E293C7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Visit this page and download the PowerPoint!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hlinkClick r:id="rId2"/>
              </a:rPr>
              <a:t>https://assistivetechnology.oakhillct.org/downloads/</a:t>
            </a:r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5" name="Picture 4" descr="QR code for PowerPoint download page">
            <a:extLst>
              <a:ext uri="{FF2B5EF4-FFF2-40B4-BE49-F238E27FC236}">
                <a16:creationId xmlns:a16="http://schemas.microsoft.com/office/drawing/2014/main" id="{C5ADDC36-C5DB-4E2B-88CA-296C84BA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03" y="3250325"/>
            <a:ext cx="3603734" cy="34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2EE6-24A1-E44E-957A-041EDCE1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in Word 2013 and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836FA-B88A-4E70-ABEF-886E2ABFEA95}"/>
              </a:ext>
            </a:extLst>
          </p:cNvPr>
          <p:cNvSpPr txBox="1"/>
          <p:nvPr/>
        </p:nvSpPr>
        <p:spPr>
          <a:xfrm>
            <a:off x="304801" y="2262359"/>
            <a:ext cx="344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Select a picture &gt; Right click (context menu) &gt; Format Picture &gt; Layout and Properties &gt; Alt Text</a:t>
            </a:r>
          </a:p>
        </p:txBody>
      </p:sp>
      <p:pic>
        <p:nvPicPr>
          <p:cNvPr id="9" name="Content Placeholder 8" descr="Screenshot from Microsoft Word application menu with format text highlighted">
            <a:extLst>
              <a:ext uri="{FF2B5EF4-FFF2-40B4-BE49-F238E27FC236}">
                <a16:creationId xmlns:a16="http://schemas.microsoft.com/office/drawing/2014/main" id="{CBA82EF1-B6A3-444F-A6D8-E81E03174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91" y="2262359"/>
            <a:ext cx="3111419" cy="3886200"/>
          </a:xfrm>
        </p:spPr>
      </p:pic>
      <p:pic>
        <p:nvPicPr>
          <p:cNvPr id="11" name="Picture 10" descr="Screenshot of Microsoft Word with Layout and properties highlighted showing the alt text description section">
            <a:extLst>
              <a:ext uri="{FF2B5EF4-FFF2-40B4-BE49-F238E27FC236}">
                <a16:creationId xmlns:a16="http://schemas.microsoft.com/office/drawing/2014/main" id="{B75ED76B-03D8-3A4F-B5E3-BEB548C4F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10" y="1873816"/>
            <a:ext cx="32512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2979-4075-0D43-AF66-44ADE7C1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Text Secrets in “Older Versions”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D658-7112-824C-91A3-0E9A63E2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When putting in alternative text, make sure you put it in the description not in the title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When the Microsoft Word Accessibility Checker says that you have an error because your table is missing alternative text, you can ignore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AF7B-D172-4B18-A280-1479E3B9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Alternative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AC74-CD60-4802-A171-83AFAAA4F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603B-54D6-AE45-8525-67276FE4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 or “Heading Structure”…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16E3-5BE6-F24D-9430-97682482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Styles create document structure in your document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the styles menu there are lots of options - we want to know about the Headings specifically H1 – H6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Styles or document structure allows for the document to be navigated by assistive technology in an efficient way.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online Word, you access the styles menu through the Home Tab &gt; Combo box where you’ll see “Heading 1”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desktop Word, you access the styles menu through the Home Tab &gt; Styles Menu (Alt, H, L)</a:t>
            </a:r>
          </a:p>
        </p:txBody>
      </p:sp>
    </p:spTree>
    <p:extLst>
      <p:ext uri="{BB962C8B-B14F-4D97-AF65-F5344CB8AC3E}">
        <p14:creationId xmlns:p14="http://schemas.microsoft.com/office/powerpoint/2010/main" val="307159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5B56-2ED4-4947-9D76-F6FCAF55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 Menu in Word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D917E-ECB3-4F9B-BF7A-F5EB14BD363C}"/>
              </a:ext>
            </a:extLst>
          </p:cNvPr>
          <p:cNvSpPr txBox="1"/>
          <p:nvPr/>
        </p:nvSpPr>
        <p:spPr>
          <a:xfrm>
            <a:off x="203200" y="2067631"/>
            <a:ext cx="3070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Online Word</a:t>
            </a:r>
          </a:p>
        </p:txBody>
      </p:sp>
      <p:pic>
        <p:nvPicPr>
          <p:cNvPr id="3" name="Picture 2" descr="Word Online screen shot, Styles menu circled.">
            <a:extLst>
              <a:ext uri="{FF2B5EF4-FFF2-40B4-BE49-F238E27FC236}">
                <a16:creationId xmlns:a16="http://schemas.microsoft.com/office/drawing/2014/main" id="{0242B8B8-5B33-4B89-BFB9-1F7F1265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2547827"/>
            <a:ext cx="11995355" cy="149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39109-CA81-4397-ACC4-F8806933FD36}"/>
              </a:ext>
            </a:extLst>
          </p:cNvPr>
          <p:cNvSpPr txBox="1"/>
          <p:nvPr/>
        </p:nvSpPr>
        <p:spPr>
          <a:xfrm>
            <a:off x="203200" y="4688837"/>
            <a:ext cx="393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Desktop Word</a:t>
            </a:r>
          </a:p>
        </p:txBody>
      </p:sp>
      <p:pic>
        <p:nvPicPr>
          <p:cNvPr id="5" name="Content Placeholder 4" descr="Styles Group in Microsoft Word. Heading 3 highlighted.">
            <a:extLst>
              <a:ext uri="{FF2B5EF4-FFF2-40B4-BE49-F238E27FC236}">
                <a16:creationId xmlns:a16="http://schemas.microsoft.com/office/drawing/2014/main" id="{C10ACDB0-9FE9-3440-BBA5-B657E0DDF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171193"/>
            <a:ext cx="10532707" cy="1124852"/>
          </a:xfrm>
        </p:spPr>
      </p:pic>
    </p:spTree>
    <p:extLst>
      <p:ext uri="{BB962C8B-B14F-4D97-AF65-F5344CB8AC3E}">
        <p14:creationId xmlns:p14="http://schemas.microsoft.com/office/powerpoint/2010/main" val="269122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1485-2AFA-46FA-9F97-4EA26522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DB74C-D6C3-454E-897A-00A7B4E78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8FC2-E9B0-D244-9151-B951EA4C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B153-78AC-3E42-93D8-A74EA973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Lists and Columns are used to break up and simplify content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Lists group items in ordered (numbered) lists or unordered (bulleted) lists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When creating lists, make sure you use the built in tools to create them - using the tool will mark up the back end for assistive technology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online Word, you access list options through Home Tab &gt; Bullets icon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desktop Word, you access list options through Home Tab &gt; Paragraph Menu &gt; Bullets, Numbering, or Multilevel List (Alt, H, U = Bullets, Alt, H, N = Numbering, Alt, H, M = Multilevel List)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F370-571F-B54D-950D-B42E1959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in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09440-7CED-4BE8-8A7D-C70D6B78DFE8}"/>
              </a:ext>
            </a:extLst>
          </p:cNvPr>
          <p:cNvSpPr txBox="1"/>
          <p:nvPr/>
        </p:nvSpPr>
        <p:spPr>
          <a:xfrm>
            <a:off x="203201" y="1873816"/>
            <a:ext cx="2628489" cy="37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Word</a:t>
            </a:r>
          </a:p>
        </p:txBody>
      </p:sp>
      <p:pic>
        <p:nvPicPr>
          <p:cNvPr id="4" name="Picture 3" descr="Screen shot of Online Word with the bullets button circled.">
            <a:extLst>
              <a:ext uri="{FF2B5EF4-FFF2-40B4-BE49-F238E27FC236}">
                <a16:creationId xmlns:a16="http://schemas.microsoft.com/office/drawing/2014/main" id="{D83C9D49-C34B-4178-9132-B4DB121F2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2339824"/>
            <a:ext cx="9078452" cy="2135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79E26-C26C-4682-A90F-44B00F3FD55A}"/>
              </a:ext>
            </a:extLst>
          </p:cNvPr>
          <p:cNvSpPr txBox="1"/>
          <p:nvPr/>
        </p:nvSpPr>
        <p:spPr>
          <a:xfrm>
            <a:off x="203200" y="4258911"/>
            <a:ext cx="2628489" cy="37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 Word</a:t>
            </a:r>
          </a:p>
        </p:txBody>
      </p:sp>
      <p:pic>
        <p:nvPicPr>
          <p:cNvPr id="6" name="Content Placeholder 5" descr="MS Word paragraph group with List controls highlighted. First is for bulleted list, second for numbered, third for multilevel list.">
            <a:extLst>
              <a:ext uri="{FF2B5EF4-FFF2-40B4-BE49-F238E27FC236}">
                <a16:creationId xmlns:a16="http://schemas.microsoft.com/office/drawing/2014/main" id="{4870349B-7916-1045-A0D4-A6C914600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644874"/>
            <a:ext cx="4178710" cy="1810774"/>
          </a:xfrm>
        </p:spPr>
      </p:pic>
    </p:spTree>
    <p:extLst>
      <p:ext uri="{BB962C8B-B14F-4D97-AF65-F5344CB8AC3E}">
        <p14:creationId xmlns:p14="http://schemas.microsoft.com/office/powerpoint/2010/main" val="1235426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7045-8604-4180-BDE2-AD028E98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003F-C398-48FE-860B-6E7CD1B0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4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F5DE-EA2E-8545-A97C-20186EB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– BASIC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F8FC-E9DF-394F-A7FA-635C9FBA3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Tables are used to display data in an organized way 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When using tables in Word, best practice is to make it a simple data table, no merging or splitting of cells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Best practice is to always insert a table, or you can use the graph paper to create your table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Online Word: Left click any cell, go to Table ribbon &gt; Style Options. Select Header Row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Desktop Word: Right click a cell in the top row &gt; Table Properties: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Under row tab, uncheck “allow row to break across pages”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Under row tab , check “repeat as header on the top of each page” </a:t>
            </a:r>
          </a:p>
        </p:txBody>
      </p:sp>
    </p:spTree>
    <p:extLst>
      <p:ext uri="{BB962C8B-B14F-4D97-AF65-F5344CB8AC3E}">
        <p14:creationId xmlns:p14="http://schemas.microsoft.com/office/powerpoint/2010/main" val="23622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6AFB-869D-40C5-8751-57A0F68B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F9CB-4C29-4DFA-B962-57CC6CBC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Steve Famiglietti 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Adam Kosakowski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NEAT- New England Assistive Technology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Connecticut Tech Act Project</a:t>
            </a:r>
          </a:p>
        </p:txBody>
      </p:sp>
      <p:pic>
        <p:nvPicPr>
          <p:cNvPr id="4" name="Picture 3" descr="Steve Famiglietti's bitmoji saying &quot;HI!&quot;">
            <a:extLst>
              <a:ext uri="{FF2B5EF4-FFF2-40B4-BE49-F238E27FC236}">
                <a16:creationId xmlns:a16="http://schemas.microsoft.com/office/drawing/2014/main" id="{0F1063BA-A553-46FA-83CE-36F89CBE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16" y="1667053"/>
            <a:ext cx="2259666" cy="2402168"/>
          </a:xfrm>
          <a:prstGeom prst="rect">
            <a:avLst/>
          </a:prstGeom>
        </p:spPr>
      </p:pic>
      <p:pic>
        <p:nvPicPr>
          <p:cNvPr id="5" name="Picture 4" descr="Adam Kosakowski's bitmoji">
            <a:extLst>
              <a:ext uri="{FF2B5EF4-FFF2-40B4-BE49-F238E27FC236}">
                <a16:creationId xmlns:a16="http://schemas.microsoft.com/office/drawing/2014/main" id="{C4F91946-0C7B-4CBA-9B34-BAA7C6CEA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2" y="1735774"/>
            <a:ext cx="2264726" cy="22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6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D3AC-E418-4B52-A01A-469E52CE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in Online Word</a:t>
            </a:r>
          </a:p>
        </p:txBody>
      </p:sp>
      <p:pic>
        <p:nvPicPr>
          <p:cNvPr id="4" name="Content Placeholder 3" descr="Screenshot of Online Word insert table graph paper with insert table button circled.">
            <a:extLst>
              <a:ext uri="{FF2B5EF4-FFF2-40B4-BE49-F238E27FC236}">
                <a16:creationId xmlns:a16="http://schemas.microsoft.com/office/drawing/2014/main" id="{38C63E52-9CF6-4F75-B7F2-89AF6C207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301" y="2057400"/>
            <a:ext cx="3052350" cy="3886200"/>
          </a:xfrm>
          <a:prstGeom prst="rect">
            <a:avLst/>
          </a:prstGeom>
        </p:spPr>
      </p:pic>
      <p:pic>
        <p:nvPicPr>
          <p:cNvPr id="8" name="Picture 7" descr="Screenshot of Online Word, Table Ribbon, Style Options, Header Row highlighted.">
            <a:extLst>
              <a:ext uri="{FF2B5EF4-FFF2-40B4-BE49-F238E27FC236}">
                <a16:creationId xmlns:a16="http://schemas.microsoft.com/office/drawing/2014/main" id="{72A72164-AD5D-4A99-BD24-11FCBD9C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077" y="2057400"/>
            <a:ext cx="7962572" cy="34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5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oft Word Table Properties dialogue box with &quot;Repeat as header row at the top of each page&quot; checkbox selected.">
            <a:extLst>
              <a:ext uri="{FF2B5EF4-FFF2-40B4-BE49-F238E27FC236}">
                <a16:creationId xmlns:a16="http://schemas.microsoft.com/office/drawing/2014/main" id="{D670C57E-CA0C-E44D-822F-A84E80537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485024"/>
            <a:ext cx="4724400" cy="4876800"/>
          </a:xfrm>
          <a:prstGeom prst="rect">
            <a:avLst/>
          </a:prstGeom>
        </p:spPr>
      </p:pic>
      <p:pic>
        <p:nvPicPr>
          <p:cNvPr id="7" name="Picture 6" descr="Screenshot of Microsoft Word application menu to access table properties.">
            <a:extLst>
              <a:ext uri="{FF2B5EF4-FFF2-40B4-BE49-F238E27FC236}">
                <a16:creationId xmlns:a16="http://schemas.microsoft.com/office/drawing/2014/main" id="{17D98534-2CB6-D143-81B4-86F2614CE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92" y="2079611"/>
            <a:ext cx="2507015" cy="305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616F9-C632-064A-8C92-AF2C6BD3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in Desktop Word</a:t>
            </a:r>
          </a:p>
        </p:txBody>
      </p:sp>
      <p:pic>
        <p:nvPicPr>
          <p:cNvPr id="5" name="Content Placeholder 4" descr="Screenshot of Microsoft Word insert table graph paper with insert table button highlighted.">
            <a:extLst>
              <a:ext uri="{FF2B5EF4-FFF2-40B4-BE49-F238E27FC236}">
                <a16:creationId xmlns:a16="http://schemas.microsoft.com/office/drawing/2014/main" id="{211237E5-FFE9-5040-9828-6722CD8EE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9" y="1813837"/>
            <a:ext cx="3705636" cy="4461015"/>
          </a:xfrm>
        </p:spPr>
      </p:pic>
    </p:spTree>
    <p:extLst>
      <p:ext uri="{BB962C8B-B14F-4D97-AF65-F5344CB8AC3E}">
        <p14:creationId xmlns:p14="http://schemas.microsoft.com/office/powerpoint/2010/main" val="3513323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CA7-1A26-DC48-BA64-3A2DE06F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- Basic</a:t>
            </a:r>
          </a:p>
        </p:txBody>
      </p:sp>
      <p:graphicFrame>
        <p:nvGraphicFramePr>
          <p:cNvPr id="4" name="Content Placeholder 3" descr="Basic data table explaining employees names and start month and year.">
            <a:extLst>
              <a:ext uri="{FF2B5EF4-FFF2-40B4-BE49-F238E27FC236}">
                <a16:creationId xmlns:a16="http://schemas.microsoft.com/office/drawing/2014/main" id="{000847E4-4997-A045-86F7-8D5711DFD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201020"/>
              </p:ext>
            </p:extLst>
          </p:nvPr>
        </p:nvGraphicFramePr>
        <p:xfrm>
          <a:off x="1401010" y="2699650"/>
          <a:ext cx="9389979" cy="14604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129993">
                  <a:extLst>
                    <a:ext uri="{9D8B030D-6E8A-4147-A177-3AD203B41FA5}">
                      <a16:colId xmlns:a16="http://schemas.microsoft.com/office/drawing/2014/main" val="3540499285"/>
                    </a:ext>
                  </a:extLst>
                </a:gridCol>
                <a:gridCol w="3129993">
                  <a:extLst>
                    <a:ext uri="{9D8B030D-6E8A-4147-A177-3AD203B41FA5}">
                      <a16:colId xmlns:a16="http://schemas.microsoft.com/office/drawing/2014/main" val="1579050805"/>
                    </a:ext>
                  </a:extLst>
                </a:gridCol>
                <a:gridCol w="3129993">
                  <a:extLst>
                    <a:ext uri="{9D8B030D-6E8A-4147-A177-3AD203B41FA5}">
                      <a16:colId xmlns:a16="http://schemas.microsoft.com/office/drawing/2014/main" val="435039352"/>
                    </a:ext>
                  </a:extLst>
                </a:gridCol>
              </a:tblGrid>
              <a:tr h="364892">
                <a:tc>
                  <a:txBody>
                    <a:bodyPr/>
                    <a:lstStyle/>
                    <a:p>
                      <a:r>
                        <a:rPr lang="en-US" sz="1800" dirty="0"/>
                        <a:t>Employee Name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Start Month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Start Year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419149"/>
                  </a:ext>
                </a:extLst>
              </a:tr>
              <a:tr h="36489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John Doe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July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2014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52370"/>
                  </a:ext>
                </a:extLst>
              </a:tr>
              <a:tr h="36489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Jane Doe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April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2005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2793"/>
                  </a:ext>
                </a:extLst>
              </a:tr>
              <a:tr h="36489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Mark Doe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November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2009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44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652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554D-CEC7-4534-A4BB-DE939675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Data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E613-DCAC-4E1E-B7BA-3DF94EB0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9FDE-883F-074B-BA86-6ECF5BCF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Link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DC21-D41E-1C4C-B8CD-7BA9964A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Typically, users make links by typing the full uniform resource locator (URL) and hit the space bar - Word then converts it to a link automatically</a:t>
            </a:r>
          </a:p>
          <a:p>
            <a:r>
              <a:rPr lang="en-US" sz="2000" dirty="0"/>
              <a:t>Typing a full URL can be confusing for users of assistive technology - this is why it is important to use and understand links that describe the function, destination, or purpose</a:t>
            </a:r>
          </a:p>
          <a:p>
            <a:r>
              <a:rPr lang="en-US" sz="1900" dirty="0"/>
              <a:t>Online Word: To set appropriate link text go to Insert Tab &gt; Link</a:t>
            </a:r>
          </a:p>
          <a:p>
            <a:r>
              <a:rPr lang="en-US" sz="1900" dirty="0"/>
              <a:t>Desktop Word: To set appropriate link text go to Insert Tab &gt; Links Menu &gt; Hyperlink or Link (Alt, N, I)</a:t>
            </a:r>
          </a:p>
          <a:p>
            <a:r>
              <a:rPr lang="en-US" sz="2000" dirty="0"/>
              <a:t>Hint: When inserting link text, make sure that there are no spaces in the URL, especially at the end</a:t>
            </a:r>
          </a:p>
          <a:p>
            <a:pPr marL="0" indent="0">
              <a:buNone/>
            </a:pPr>
            <a:r>
              <a:rPr lang="en-US" sz="2800" dirty="0"/>
              <a:t>Confusing Link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https://assistivetechnology.oakhillct.org/digital-accessibility/</a:t>
            </a:r>
            <a:endParaRPr lang="en-US" sz="2000" dirty="0">
              <a:hlinkClick r:id="rId4"/>
            </a:endParaRPr>
          </a:p>
          <a:p>
            <a:pPr marL="0" indent="0">
              <a:buNone/>
            </a:pPr>
            <a:r>
              <a:rPr lang="en-US" sz="2800" dirty="0"/>
              <a:t>Helpful Link Text</a:t>
            </a:r>
            <a:endParaRPr lang="en-US" sz="2000" dirty="0">
              <a:hlinkClick r:id="rId4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NEAT Digital Accessibility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30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EED0-BFC2-4F9E-B278-5D4D04F9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Link in Online Word</a:t>
            </a:r>
          </a:p>
        </p:txBody>
      </p:sp>
      <p:pic>
        <p:nvPicPr>
          <p:cNvPr id="4" name="Content Placeholder 3" descr="Screenshot Online Word insert ribbon with Link button circled.">
            <a:extLst>
              <a:ext uri="{FF2B5EF4-FFF2-40B4-BE49-F238E27FC236}">
                <a16:creationId xmlns:a16="http://schemas.microsoft.com/office/drawing/2014/main" id="{6823F064-ACD4-42F0-AB8E-D4C36FDC0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129" y="2815714"/>
            <a:ext cx="4924425" cy="1981200"/>
          </a:xfrm>
          <a:prstGeom prst="rect">
            <a:avLst/>
          </a:prstGeom>
        </p:spPr>
      </p:pic>
      <p:pic>
        <p:nvPicPr>
          <p:cNvPr id="5" name="Picture 4" descr="Screenshot Online Word insert Link dialog box with Display text edit field NEAT Digital Accessibility Services and Address edit field https://www.assistivetechnology.oakhillct.org/digital-accessibility/">
            <a:extLst>
              <a:ext uri="{FF2B5EF4-FFF2-40B4-BE49-F238E27FC236}">
                <a16:creationId xmlns:a16="http://schemas.microsoft.com/office/drawing/2014/main" id="{DB2D5927-04CB-472D-BC36-540EE8B39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517" y="2815714"/>
            <a:ext cx="45148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8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C8BD-3510-3E47-909C-88970AAD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848072"/>
            <a:ext cx="10871200" cy="959416"/>
          </a:xfrm>
        </p:spPr>
        <p:txBody>
          <a:bodyPr/>
          <a:lstStyle/>
          <a:p>
            <a:r>
              <a:rPr lang="en-US" dirty="0"/>
              <a:t>Inserting a Link in Desktop Word</a:t>
            </a:r>
          </a:p>
        </p:txBody>
      </p:sp>
      <p:pic>
        <p:nvPicPr>
          <p:cNvPr id="5" name="Content Placeholder 4" descr="Screenshot Microsoft Word insert ribbon with hyperlink button highlighted.">
            <a:extLst>
              <a:ext uri="{FF2B5EF4-FFF2-40B4-BE49-F238E27FC236}">
                <a16:creationId xmlns:a16="http://schemas.microsoft.com/office/drawing/2014/main" id="{51BF0F7C-9620-6A4C-8359-62A6AB430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71825"/>
            <a:ext cx="8229600" cy="2006600"/>
          </a:xfrm>
        </p:spPr>
      </p:pic>
      <p:pic>
        <p:nvPicPr>
          <p:cNvPr id="3" name="Picture 2" descr="Screenshot Microsoft Word insert hyperlink dialog box with text to display edit field NEAT Digital Accessibility Services and address edit field https://www.assistivetechnology.oakhillct.org/digital-accessibility/">
            <a:extLst>
              <a:ext uri="{FF2B5EF4-FFF2-40B4-BE49-F238E27FC236}">
                <a16:creationId xmlns:a16="http://schemas.microsoft.com/office/drawing/2014/main" id="{A4411F73-10B2-4AA5-BDA8-DF1C4A3B1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878425"/>
            <a:ext cx="5212772" cy="27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9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1EB2-F6AB-4400-837C-EA638BA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Inserting Link 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1441-E5DB-4F4A-9EBB-C3B321E05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5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F4F2-DB68-5A45-B346-DB108A18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 in Desktop Word</a:t>
            </a:r>
          </a:p>
        </p:txBody>
      </p:sp>
      <p:pic>
        <p:nvPicPr>
          <p:cNvPr id="4" name="Content Placeholder 3" descr="Screenshot of Microsoft Word Page layout tab highlighting columns menu">
            <a:extLst>
              <a:ext uri="{FF2B5EF4-FFF2-40B4-BE49-F238E27FC236}">
                <a16:creationId xmlns:a16="http://schemas.microsoft.com/office/drawing/2014/main" id="{BF6CA3CB-BA43-974A-96C7-64D25F949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8" y="2696137"/>
            <a:ext cx="5868403" cy="17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0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78AC-05B9-4846-B3FD-DFF15306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for Layout in Word</a:t>
            </a:r>
          </a:p>
        </p:txBody>
      </p:sp>
      <p:graphicFrame>
        <p:nvGraphicFramePr>
          <p:cNvPr id="4" name="Content Placeholder 3" descr="table to illustrate the importance of reading order.">
            <a:extLst>
              <a:ext uri="{FF2B5EF4-FFF2-40B4-BE49-F238E27FC236}">
                <a16:creationId xmlns:a16="http://schemas.microsoft.com/office/drawing/2014/main" id="{C09D1932-84D2-744F-AA23-726AFE3B6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215073"/>
              </p:ext>
            </p:extLst>
          </p:nvPr>
        </p:nvGraphicFramePr>
        <p:xfrm>
          <a:off x="2695074" y="2737556"/>
          <a:ext cx="6801852" cy="23935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67284">
                  <a:extLst>
                    <a:ext uri="{9D8B030D-6E8A-4147-A177-3AD203B41FA5}">
                      <a16:colId xmlns:a16="http://schemas.microsoft.com/office/drawing/2014/main" val="1605056702"/>
                    </a:ext>
                  </a:extLst>
                </a:gridCol>
                <a:gridCol w="2267284">
                  <a:extLst>
                    <a:ext uri="{9D8B030D-6E8A-4147-A177-3AD203B41FA5}">
                      <a16:colId xmlns:a16="http://schemas.microsoft.com/office/drawing/2014/main" val="3062545295"/>
                    </a:ext>
                  </a:extLst>
                </a:gridCol>
                <a:gridCol w="2267284">
                  <a:extLst>
                    <a:ext uri="{9D8B030D-6E8A-4147-A177-3AD203B41FA5}">
                      <a16:colId xmlns:a16="http://schemas.microsoft.com/office/drawing/2014/main" val="2886501202"/>
                    </a:ext>
                  </a:extLst>
                </a:gridCol>
              </a:tblGrid>
              <a:tr h="797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Alright?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75034"/>
                  </a:ext>
                </a:extLst>
              </a:tr>
              <a:tr h="797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52436"/>
                  </a:ext>
                </a:extLst>
              </a:tr>
              <a:tr h="7978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8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3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B8BC-656F-40A5-8CB7-AD31CC10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Reader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39D1-262F-480C-8DBB-35F3B6CE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33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BD66-C5EC-2E49-906C-C97D5853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for Layout and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B20D-A204-AC47-A992-533C53DD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Tables for layout and columns allow you to design a document and affect the reading flow</a:t>
            </a:r>
          </a:p>
          <a:p>
            <a:r>
              <a:rPr lang="en-US" sz="2800" dirty="0"/>
              <a:t>Using tables for layout is an advanced feature and can cause accessibility issues very quickly</a:t>
            </a:r>
          </a:p>
          <a:p>
            <a:r>
              <a:rPr lang="en-US" sz="2800" dirty="0"/>
              <a:t>Columns are useful but need to be created using the tools inside Word so reading order is correct</a:t>
            </a:r>
          </a:p>
          <a:p>
            <a:r>
              <a:rPr lang="en-US" sz="2800" dirty="0"/>
              <a:t>To add columns in desktop Word you go through Page Layout Tab &gt; Page Setup Menu &gt; Columns (Alt, P, J)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4398-3AEA-9B4B-B3B8-3B92F655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0AD6-6C47-3545-8510-0D7B0D67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Before</a:t>
            </a:r>
          </a:p>
          <a:p>
            <a:r>
              <a:rPr lang="en-US" sz="2800" dirty="0"/>
              <a:t>When the process of freeing a vehicle that has been stuck results in ruts or holes, the operator will fill the rut or hole created by such activity before removing the vehicle from the immediate area.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After</a:t>
            </a:r>
          </a:p>
          <a:p>
            <a:r>
              <a:rPr lang="en-US" sz="2800" dirty="0"/>
              <a:t>If you make a hole while freeing a stuck vehicle, you must fill the hole before you drive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66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D69C-FE73-A542-80E6-E905EBBE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 In Microsoft Accessibility Checker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1B70-006E-754B-8096-ECD004EAE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Word has a tool that will help you check the basic accessibility of your word document </a:t>
            </a:r>
          </a:p>
          <a:p>
            <a:r>
              <a:rPr lang="en-US" dirty="0"/>
              <a:t>This tool checks against three sets of possible issues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Errors - Content that in most (but not all) cases makes the document difficult to understand for people with disabilities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Warnings - Content that in most (but not all) cases makes the document difficult to understand for people with disabilities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Tips - Content that people with disabilities can understand but that could be presented in a different way to improve the user’s experience</a:t>
            </a:r>
          </a:p>
          <a:p>
            <a:r>
              <a:rPr lang="en-US" dirty="0"/>
              <a:t>The accessibility checker is a place to start - it is not always right and can make the novice worry about things that are unnecessary</a:t>
            </a:r>
          </a:p>
          <a:p>
            <a:r>
              <a:rPr lang="en-US" dirty="0"/>
              <a:t>To access the Accessibility Checker in newer versions of desktop Word and online Word, go to the Review Ribbon &gt; Check Accessibility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8D94-FDFA-B44F-8520-6C1A7F8C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150374"/>
            <a:ext cx="10871200" cy="959416"/>
          </a:xfrm>
        </p:spPr>
        <p:txBody>
          <a:bodyPr>
            <a:normAutofit fontScale="90000"/>
          </a:bodyPr>
          <a:lstStyle/>
          <a:p>
            <a:r>
              <a:rPr lang="en-US" dirty="0"/>
              <a:t>Desktop Word: Document Title and File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E8E5-2F9F-FB46-9BC4-33110675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313039"/>
            <a:ext cx="11785600" cy="3886200"/>
          </a:xfrm>
        </p:spPr>
        <p:txBody>
          <a:bodyPr/>
          <a:lstStyle/>
          <a:p>
            <a:r>
              <a:rPr lang="en-US" sz="2800" dirty="0"/>
              <a:t>There is a visible title (H1) and there is a document properties title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Document properties title is used when converting your Word document to PDF</a:t>
            </a:r>
          </a:p>
          <a:p>
            <a:r>
              <a:rPr lang="en-US" sz="2800" dirty="0"/>
              <a:t>On desktop Word, document title is added by going to File &gt; Info &gt; Properties (Alt, F, I, S,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35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369D-14B2-9E4E-BC94-13FF83C7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Title in Desktop Word</a:t>
            </a:r>
          </a:p>
        </p:txBody>
      </p:sp>
      <p:pic>
        <p:nvPicPr>
          <p:cNvPr id="3" name="Picture 2" descr="Screenshot of Microsoft Word with focus in the info tab and the title properties highlighted.">
            <a:extLst>
              <a:ext uri="{FF2B5EF4-FFF2-40B4-BE49-F238E27FC236}">
                <a16:creationId xmlns:a16="http://schemas.microsoft.com/office/drawing/2014/main" id="{2F6BAA1F-B7FA-4B9A-A6E8-2E1548F5B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66" y="2032726"/>
            <a:ext cx="5506067" cy="426416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7BCDD-A71F-422C-987F-D1FECCB20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7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63A9-04D1-6A40-953C-B437AA05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File…Save As…PDF</a:t>
            </a:r>
          </a:p>
        </p:txBody>
      </p:sp>
      <p:pic>
        <p:nvPicPr>
          <p:cNvPr id="3" name="Picture 2" descr="Screenshot showing Save As dialog box with PDF selected in Save as Type dropdown.">
            <a:extLst>
              <a:ext uri="{FF2B5EF4-FFF2-40B4-BE49-F238E27FC236}">
                <a16:creationId xmlns:a16="http://schemas.microsoft.com/office/drawing/2014/main" id="{6DE1C328-4135-47B1-82BA-A9E3EBD7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03" y="1873816"/>
            <a:ext cx="6420393" cy="479891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DFA5D-D5BA-4DAB-A803-1B5CC857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24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32C0-4EDE-46E1-AB20-B1538A97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Practice! Document Title and Save As PDF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B30F-8721-45C7-B2DF-0A324BB8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940626"/>
            <a:ext cx="11785600" cy="3002973"/>
          </a:xfrm>
        </p:spPr>
        <p:txBody>
          <a:bodyPr>
            <a:normAutofit/>
          </a:bodyPr>
          <a:lstStyle/>
          <a:p>
            <a:r>
              <a:rPr lang="en-US" sz="3200" dirty="0"/>
              <a:t>Let’s finish off this document!</a:t>
            </a:r>
          </a:p>
        </p:txBody>
      </p:sp>
    </p:spTree>
    <p:extLst>
      <p:ext uri="{BB962C8B-B14F-4D97-AF65-F5344CB8AC3E}">
        <p14:creationId xmlns:p14="http://schemas.microsoft.com/office/powerpoint/2010/main" val="396366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77F-FF7E-4D0B-8DDB-68C8DFB0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Content Accessibility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98FF-08AB-4D1B-BBB8-73B44A06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Also known as </a:t>
            </a:r>
            <a:r>
              <a:rPr lang="en-US" dirty="0">
                <a:hlinkClick r:id="rId2"/>
              </a:rPr>
              <a:t>WCAG</a:t>
            </a:r>
            <a:endParaRPr lang="en-US" dirty="0"/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 great place to learn about WCAG is </a:t>
            </a:r>
            <a:r>
              <a:rPr lang="en-US" dirty="0">
                <a:hlinkClick r:id="rId3"/>
              </a:rPr>
              <a:t>WebAIM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International standards for digital accessibility</a:t>
            </a:r>
          </a:p>
          <a:p>
            <a:pPr>
              <a:lnSpc>
                <a:spcPct val="200000"/>
              </a:lnSpc>
            </a:pPr>
            <a:r>
              <a:rPr lang="en-US" dirty="0"/>
              <a:t>Following these guidelines will allow people with disabilities to access digital documents and protect  organizations from litigation</a:t>
            </a:r>
          </a:p>
          <a:p>
            <a:pPr>
              <a:lnSpc>
                <a:spcPct val="200000"/>
              </a:lnSpc>
            </a:pPr>
            <a:r>
              <a:rPr lang="en-US" dirty="0"/>
              <a:t>Helps organizations reach compliance under laws like Section 508 and the 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7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C4E-B716-47A6-8DA5-7C2A64B0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903890"/>
            <a:ext cx="10871200" cy="959416"/>
          </a:xfrm>
        </p:spPr>
        <p:txBody>
          <a:bodyPr/>
          <a:lstStyle/>
          <a:p>
            <a:r>
              <a:rPr lang="en-US" dirty="0"/>
              <a:t>A Note on Word Versions and This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0DD3-345E-4319-A48B-9AC3D8973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Each version is different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“Online Word” and different versions of “desktop Word”</a:t>
            </a:r>
          </a:p>
          <a:p>
            <a:pPr>
              <a:lnSpc>
                <a:spcPct val="200000"/>
              </a:lnSpc>
            </a:pPr>
            <a:r>
              <a:rPr lang="en-US" dirty="0"/>
              <a:t>Accessibility needs are the same</a:t>
            </a:r>
          </a:p>
          <a:p>
            <a:pPr>
              <a:lnSpc>
                <a:spcPct val="200000"/>
              </a:lnSpc>
            </a:pPr>
            <a:r>
              <a:rPr lang="en-US" dirty="0"/>
              <a:t>Take the vocabulary you learn with you</a:t>
            </a:r>
          </a:p>
          <a:p>
            <a:pPr>
              <a:lnSpc>
                <a:spcPct val="200000"/>
              </a:lnSpc>
            </a:pPr>
            <a:r>
              <a:rPr lang="en-US" dirty="0"/>
              <a:t>File &gt; Account &gt; Product Information</a:t>
            </a:r>
          </a:p>
          <a:p>
            <a:endParaRPr lang="en-US" dirty="0"/>
          </a:p>
        </p:txBody>
      </p:sp>
      <p:pic>
        <p:nvPicPr>
          <p:cNvPr id="5" name="Picture 4" descr="Screen shot of where to find the Word version under file and then account. It is under Product Information.">
            <a:extLst>
              <a:ext uri="{FF2B5EF4-FFF2-40B4-BE49-F238E27FC236}">
                <a16:creationId xmlns:a16="http://schemas.microsoft.com/office/drawing/2014/main" id="{EADCCB59-0955-413D-813B-3732EB979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64" y="1756822"/>
            <a:ext cx="6294118" cy="50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3D20-A647-4331-94DA-E6A99CAC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FB2DF-5DB1-42E5-9869-CE4B0442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Learn a way to add accessibility to a Word document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Practice that skill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/>
              <a:t>Prizes for participation!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Go back to step one and repeat!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There will be a short break at some point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Raise your hand if you have any questions at any time!</a:t>
            </a:r>
          </a:p>
        </p:txBody>
      </p:sp>
    </p:spTree>
    <p:extLst>
      <p:ext uri="{BB962C8B-B14F-4D97-AF65-F5344CB8AC3E}">
        <p14:creationId xmlns:p14="http://schemas.microsoft.com/office/powerpoint/2010/main" val="189023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42CF-DB20-584C-B392-A2D0685B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an Accessible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B5D1-A5D3-ED4B-BC4B-5B386EBE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067791"/>
            <a:ext cx="117856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Heading structure by the use of styles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List structure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Alternative text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Data table – basic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Appropriate link text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5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8839-2386-0742-85CF-6B5DF599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64679"/>
            <a:ext cx="10871200" cy="959416"/>
          </a:xfrm>
        </p:spPr>
        <p:txBody>
          <a:bodyPr>
            <a:noAutofit/>
          </a:bodyPr>
          <a:lstStyle/>
          <a:p>
            <a:r>
              <a:rPr lang="en-US" dirty="0"/>
              <a:t>What Makes an Accessible Document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995C-3279-9E49-9A05-E1A2BF60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708910"/>
            <a:ext cx="11785600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Color use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Color contrast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Document title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Layout tables (please don’t do that) and columns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Multimedia (audio and video</a:t>
            </a:r>
            <a:r>
              <a:rPr lang="en-US" sz="32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Plain language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3 ATAP">
  <a:themeElements>
    <a:clrScheme name="AT3 ATAP">
      <a:dk1>
        <a:srgbClr val="286295"/>
      </a:dk1>
      <a:lt1>
        <a:sysClr val="window" lastClr="FFFFFF"/>
      </a:lt1>
      <a:dk2>
        <a:srgbClr val="286295"/>
      </a:dk2>
      <a:lt2>
        <a:srgbClr val="DEDEE0"/>
      </a:lt2>
      <a:accent1>
        <a:srgbClr val="286295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4F7F"/>
      </a:hlink>
      <a:folHlink>
        <a:srgbClr val="0074B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405164-D6E3-2046-9DC7-53C8BB598AAF}" vid="{15AFC7E2-150D-254A-B34B-A69D734674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TestTheme</Template>
  <TotalTime>3556</TotalTime>
  <Words>1953</Words>
  <Application>Microsoft Office PowerPoint</Application>
  <PresentationFormat>Widescreen</PresentationFormat>
  <Paragraphs>267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Courier New</vt:lpstr>
      <vt:lpstr>AT3 ATAP</vt:lpstr>
      <vt:lpstr>Information and Communication Technology:  A Hands-On Introduction to Making Word and PDFs Accessible</vt:lpstr>
      <vt:lpstr>To Read Along…</vt:lpstr>
      <vt:lpstr>Introductions</vt:lpstr>
      <vt:lpstr>Screen Reader Demonstration</vt:lpstr>
      <vt:lpstr>Web Content Accessibility Guidelines</vt:lpstr>
      <vt:lpstr>A Note on Word Versions and This Training</vt:lpstr>
      <vt:lpstr>Today’s Plan</vt:lpstr>
      <vt:lpstr>What Makes an Accessible Document</vt:lpstr>
      <vt:lpstr>What Makes an Accessible Document continued…</vt:lpstr>
      <vt:lpstr>Only Color Conveying Meaning</vt:lpstr>
      <vt:lpstr>Only Color Conveying Meaning, 2</vt:lpstr>
      <vt:lpstr>Only Color Conveying Meaning, 3</vt:lpstr>
      <vt:lpstr>Only Color Conveying Meaning, 4</vt:lpstr>
      <vt:lpstr>Tips to Make Desktop Word Tables Accessible</vt:lpstr>
      <vt:lpstr>Color Contrast</vt:lpstr>
      <vt:lpstr>Contrast Examples</vt:lpstr>
      <vt:lpstr>Color Contrast Tools and Tip</vt:lpstr>
      <vt:lpstr>Practice! Color Accessibility</vt:lpstr>
      <vt:lpstr>Alternative Text and Text Equivalents</vt:lpstr>
      <vt:lpstr>Alternative Text in Word 2013 and 2016</vt:lpstr>
      <vt:lpstr>Alternative Text Secrets in “Older Versions”</vt:lpstr>
      <vt:lpstr>Practice! Alternative Text</vt:lpstr>
      <vt:lpstr>Styles or “Heading Structure”…</vt:lpstr>
      <vt:lpstr>Styles Menu in Word </vt:lpstr>
      <vt:lpstr>Practice! Headings</vt:lpstr>
      <vt:lpstr>Lists…</vt:lpstr>
      <vt:lpstr>Lists in Word</vt:lpstr>
      <vt:lpstr>Practice! Lists</vt:lpstr>
      <vt:lpstr>Data Table – BASIC</vt:lpstr>
      <vt:lpstr>Data Table in Online Word</vt:lpstr>
      <vt:lpstr>Data Table in Desktop Word</vt:lpstr>
      <vt:lpstr>Data Table - Basic</vt:lpstr>
      <vt:lpstr>Practice! Data Tables</vt:lpstr>
      <vt:lpstr>Appropriate Link Text</vt:lpstr>
      <vt:lpstr>Inserting a Link in Online Word</vt:lpstr>
      <vt:lpstr>Inserting a Link in Desktop Word</vt:lpstr>
      <vt:lpstr>Practice! Inserting Link Text </vt:lpstr>
      <vt:lpstr>Columns in Desktop Word</vt:lpstr>
      <vt:lpstr>Table for Layout in Word</vt:lpstr>
      <vt:lpstr>Tables for Layout and Columns</vt:lpstr>
      <vt:lpstr>Plain Language</vt:lpstr>
      <vt:lpstr>Built In Microsoft Accessibility Checker</vt:lpstr>
      <vt:lpstr>Desktop Word: Document Title and File Name</vt:lpstr>
      <vt:lpstr>Adding Title in Desktop Word</vt:lpstr>
      <vt:lpstr>File…Save As…PDF</vt:lpstr>
      <vt:lpstr>Practice! Document Title and Save As PDF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Schlouski, TJ</dc:creator>
  <cp:lastModifiedBy>Adam Kosakowski</cp:lastModifiedBy>
  <cp:revision>106</cp:revision>
  <dcterms:created xsi:type="dcterms:W3CDTF">2019-01-23T17:09:15Z</dcterms:created>
  <dcterms:modified xsi:type="dcterms:W3CDTF">2019-07-24T15:14:58Z</dcterms:modified>
</cp:coreProperties>
</file>